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Lst>
  <p:sldSz cx="7772400" cy="10058400"/>
  <p:notesSz cx="6858000" cy="9144000"/>
  <p:embeddedFontLst>
    <p:embeddedFont>
      <p:font typeface="Anton" panose="020B0604020202020204" charset="0"/>
      <p:regular r:id="rId18"/>
    </p:embeddedFont>
    <p:embeddedFont>
      <p:font typeface="Francois One" panose="020B0604020202020204" charset="0"/>
      <p:regular r:id="rId19"/>
    </p:embeddedFont>
    <p:embeddedFont>
      <p:font typeface="Lobster" panose="020B0604020202020204"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1800" y="57"/>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50133fecac_0_44: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50133fecac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50133fecac_0_8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50133fecac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50133fecac_0_11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50133fecac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50133fecac_0_16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50133fecac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50133fecac_0_193: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50133fecac_0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50133fecac_0_229: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50133fecac_0_2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5009230c76_0_5: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5009230c7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5009230c76_0_2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5009230c7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5009230c76_0_33: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5009230c76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5009230c76_0_7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5009230c76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5009230c76_1_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5009230c76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5009230c76_1_3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5009230c76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5009230c76_1_64: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5009230c76_1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50133fecac_0_7: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50133fecac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itchthattextbook.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docs.google.com/drawings/d/1eBrlxaR6swkbEwyUjno3qz_idzETTukzPScET9DAnLE/edit" TargetMode="External"/><Relationship Id="rId5" Type="http://schemas.openxmlformats.org/officeDocument/2006/relationships/hyperlink" Target="https://learninginhand.com/" TargetMode="External"/><Relationship Id="rId4" Type="http://schemas.openxmlformats.org/officeDocument/2006/relationships/hyperlink" Target="http://thesaurus.co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p:nvPr/>
        </p:nvSpPr>
        <p:spPr>
          <a:xfrm>
            <a:off x="3036500" y="1541975"/>
            <a:ext cx="3392400" cy="208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900">
                <a:latin typeface="Anton"/>
                <a:ea typeface="Anton"/>
                <a:cs typeface="Anton"/>
                <a:sym typeface="Anton"/>
              </a:rPr>
              <a:t>MY NOTEBOOK</a:t>
            </a:r>
            <a:endParaRPr sz="4900">
              <a:latin typeface="Anton"/>
              <a:ea typeface="Anton"/>
              <a:cs typeface="Anton"/>
              <a:sym typeface="Anton"/>
            </a:endParaRPr>
          </a:p>
          <a:p>
            <a:pPr marL="0" lvl="0" indent="0" algn="ctr" rtl="0">
              <a:spcBef>
                <a:spcPts val="0"/>
              </a:spcBef>
              <a:spcAft>
                <a:spcPts val="0"/>
              </a:spcAft>
              <a:buNone/>
            </a:pPr>
            <a:r>
              <a:rPr lang="en" sz="4900">
                <a:latin typeface="Anton"/>
                <a:ea typeface="Anton"/>
                <a:cs typeface="Anton"/>
                <a:sym typeface="Anton"/>
              </a:rPr>
              <a:t>TITLE</a:t>
            </a:r>
            <a:endParaRPr sz="4900">
              <a:latin typeface="Anton"/>
              <a:ea typeface="Anton"/>
              <a:cs typeface="Anton"/>
              <a:sym typeface="Anton"/>
            </a:endParaRPr>
          </a:p>
        </p:txBody>
      </p:sp>
      <p:sp>
        <p:nvSpPr>
          <p:cNvPr id="55" name="Google Shape;55;p13"/>
          <p:cNvSpPr txBox="1"/>
          <p:nvPr/>
        </p:nvSpPr>
        <p:spPr>
          <a:xfrm>
            <a:off x="2904225" y="6832125"/>
            <a:ext cx="3392400" cy="1779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500">
                <a:latin typeface="Avenir"/>
                <a:ea typeface="Avenir"/>
                <a:cs typeface="Avenir"/>
                <a:sym typeface="Avenir"/>
              </a:rPr>
              <a:t>Name</a:t>
            </a:r>
            <a:endParaRPr sz="3500">
              <a:latin typeface="Avenir"/>
              <a:ea typeface="Avenir"/>
              <a:cs typeface="Avenir"/>
              <a:sym typeface="Avenir"/>
            </a:endParaRPr>
          </a:p>
          <a:p>
            <a:pPr marL="0" lvl="0" indent="0" algn="ctr" rtl="0">
              <a:spcBef>
                <a:spcPts val="0"/>
              </a:spcBef>
              <a:spcAft>
                <a:spcPts val="0"/>
              </a:spcAft>
              <a:buNone/>
            </a:pPr>
            <a:r>
              <a:rPr lang="en" sz="3500">
                <a:latin typeface="Avenir"/>
                <a:ea typeface="Avenir"/>
                <a:cs typeface="Avenir"/>
                <a:sym typeface="Avenir"/>
              </a:rPr>
              <a:t>Class</a:t>
            </a:r>
            <a:endParaRPr sz="3500">
              <a:latin typeface="Avenir"/>
              <a:ea typeface="Avenir"/>
              <a:cs typeface="Avenir"/>
              <a:sym typeface="Avenir"/>
            </a:endParaRPr>
          </a:p>
          <a:p>
            <a:pPr marL="0" lvl="0" indent="0" algn="ctr" rtl="0">
              <a:spcBef>
                <a:spcPts val="0"/>
              </a:spcBef>
              <a:spcAft>
                <a:spcPts val="0"/>
              </a:spcAft>
              <a:buNone/>
            </a:pPr>
            <a:r>
              <a:rPr lang="en" sz="3500">
                <a:latin typeface="Avenir"/>
                <a:ea typeface="Avenir"/>
                <a:cs typeface="Avenir"/>
                <a:sym typeface="Avenir"/>
              </a:rPr>
              <a:t>Period</a:t>
            </a:r>
            <a:endParaRPr sz="3500">
              <a:latin typeface="Avenir"/>
              <a:ea typeface="Avenir"/>
              <a:cs typeface="Avenir"/>
              <a:sym typeface="Aveni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3"/>
          <p:cNvSpPr txBox="1"/>
          <p:nvPr/>
        </p:nvSpPr>
        <p:spPr>
          <a:xfrm>
            <a:off x="5018550" y="8240625"/>
            <a:ext cx="2414100" cy="1276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Here is some text. Remove it and replace it with your own! Even add some </a:t>
            </a:r>
            <a:r>
              <a:rPr lang="en" u="sng">
                <a:solidFill>
                  <a:schemeClr val="hlink"/>
                </a:solidFill>
                <a:hlinkClick r:id="rId3"/>
              </a:rPr>
              <a:t>hyperlinks </a:t>
            </a:r>
            <a:r>
              <a:rPr lang="en"/>
              <a:t>in it. </a:t>
            </a:r>
            <a:endParaRPr/>
          </a:p>
        </p:txBody>
      </p:sp>
      <p:sp>
        <p:nvSpPr>
          <p:cNvPr id="230" name="Google Shape;230;p23"/>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Interactive poster</a:t>
            </a:r>
            <a:endParaRPr sz="4800">
              <a:latin typeface="Lobster"/>
              <a:ea typeface="Lobster"/>
              <a:cs typeface="Lobster"/>
              <a:sym typeface="Lobster"/>
            </a:endParaRPr>
          </a:p>
        </p:txBody>
      </p:sp>
      <p:sp>
        <p:nvSpPr>
          <p:cNvPr id="231" name="Google Shape;231;p23"/>
          <p:cNvSpPr/>
          <p:nvPr/>
        </p:nvSpPr>
        <p:spPr>
          <a:xfrm>
            <a:off x="214575" y="1372025"/>
            <a:ext cx="7154400" cy="32352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32" name="Google Shape;232;p23"/>
          <p:cNvPicPr preferRelativeResize="0"/>
          <p:nvPr/>
        </p:nvPicPr>
        <p:blipFill>
          <a:blip r:embed="rId4">
            <a:alphaModFix/>
          </a:blip>
          <a:stretch>
            <a:fillRect/>
          </a:stretch>
        </p:blipFill>
        <p:spPr>
          <a:xfrm>
            <a:off x="3010362" y="2208212"/>
            <a:ext cx="1562826" cy="1562826"/>
          </a:xfrm>
          <a:prstGeom prst="rect">
            <a:avLst/>
          </a:prstGeom>
          <a:noFill/>
          <a:ln>
            <a:noFill/>
          </a:ln>
        </p:spPr>
      </p:pic>
      <p:sp>
        <p:nvSpPr>
          <p:cNvPr id="233" name="Google Shape;233;p23"/>
          <p:cNvSpPr/>
          <p:nvPr/>
        </p:nvSpPr>
        <p:spPr>
          <a:xfrm>
            <a:off x="5082150" y="4912725"/>
            <a:ext cx="2286900" cy="30231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34" name="Google Shape;234;p23"/>
          <p:cNvPicPr preferRelativeResize="0"/>
          <p:nvPr/>
        </p:nvPicPr>
        <p:blipFill>
          <a:blip r:embed="rId4">
            <a:alphaModFix/>
          </a:blip>
          <a:stretch>
            <a:fillRect/>
          </a:stretch>
        </p:blipFill>
        <p:spPr>
          <a:xfrm>
            <a:off x="5800345" y="5999019"/>
            <a:ext cx="850500" cy="850500"/>
          </a:xfrm>
          <a:prstGeom prst="rect">
            <a:avLst/>
          </a:prstGeom>
          <a:noFill/>
          <a:ln>
            <a:noFill/>
          </a:ln>
        </p:spPr>
      </p:pic>
      <p:sp>
        <p:nvSpPr>
          <p:cNvPr id="235" name="Google Shape;235;p23"/>
          <p:cNvSpPr txBox="1"/>
          <p:nvPr/>
        </p:nvSpPr>
        <p:spPr>
          <a:xfrm>
            <a:off x="214575" y="4912725"/>
            <a:ext cx="2414100" cy="459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Here is some text. Remove it and replace it with your own! Even add some </a:t>
            </a:r>
            <a:r>
              <a:rPr lang="en" u="sng">
                <a:solidFill>
                  <a:schemeClr val="hlink"/>
                </a:solidFill>
                <a:hlinkClick r:id="rId3"/>
              </a:rPr>
              <a:t>hyperlinks </a:t>
            </a:r>
            <a:r>
              <a:rPr lang="en"/>
              <a:t>in it. </a:t>
            </a: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endParaRPr/>
          </a:p>
        </p:txBody>
      </p:sp>
      <p:sp>
        <p:nvSpPr>
          <p:cNvPr id="236" name="Google Shape;236;p23"/>
          <p:cNvSpPr txBox="1"/>
          <p:nvPr/>
        </p:nvSpPr>
        <p:spPr>
          <a:xfrm>
            <a:off x="2566388" y="4912725"/>
            <a:ext cx="2414100" cy="459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Here is some text. Remove it and replace it with your own! Even add some </a:t>
            </a:r>
            <a:r>
              <a:rPr lang="en" u="sng">
                <a:solidFill>
                  <a:schemeClr val="hlink"/>
                </a:solidFill>
                <a:hlinkClick r:id="rId3"/>
              </a:rPr>
              <a:t>hyperlinks </a:t>
            </a:r>
            <a:r>
              <a:rPr lang="en"/>
              <a:t>in it. </a:t>
            </a: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endParaRPr/>
          </a:p>
        </p:txBody>
      </p:sp>
      <p:sp>
        <p:nvSpPr>
          <p:cNvPr id="237" name="Google Shape;237;p23"/>
          <p:cNvSpPr txBox="1">
            <a:spLocks noGrp="1"/>
          </p:cNvSpPr>
          <p:nvPr>
            <p:ph type="body" idx="1"/>
          </p:nvPr>
        </p:nvSpPr>
        <p:spPr>
          <a:xfrm>
            <a:off x="9496463" y="2563425"/>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Add images that support your message. Add text to give details. Provide hyperlinks to resources. You can also add arrows, shapes, lines, text, etc. over the top of images. Change the title from “Comic strips” to something that describes your project.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1"/>
        <p:cNvGrpSpPr/>
        <p:nvPr/>
      </p:nvGrpSpPr>
      <p:grpSpPr>
        <a:xfrm>
          <a:off x="0" y="0"/>
          <a:ext cx="0" cy="0"/>
          <a:chOff x="0" y="0"/>
          <a:chExt cx="0" cy="0"/>
        </a:xfrm>
      </p:grpSpPr>
      <p:sp>
        <p:nvSpPr>
          <p:cNvPr id="242" name="Google Shape;242;p24"/>
          <p:cNvSpPr/>
          <p:nvPr/>
        </p:nvSpPr>
        <p:spPr>
          <a:xfrm>
            <a:off x="-3717025" y="2172625"/>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3" name="Google Shape;243;p24"/>
          <p:cNvSpPr/>
          <p:nvPr/>
        </p:nvSpPr>
        <p:spPr>
          <a:xfrm>
            <a:off x="-3717025" y="3263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4" name="Google Shape;244;p24"/>
          <p:cNvSpPr/>
          <p:nvPr/>
        </p:nvSpPr>
        <p:spPr>
          <a:xfrm>
            <a:off x="-3717025" y="43854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5" name="Google Shape;245;p24"/>
          <p:cNvSpPr/>
          <p:nvPr/>
        </p:nvSpPr>
        <p:spPr>
          <a:xfrm>
            <a:off x="-3717025" y="55070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6" name="Google Shape;246;p24"/>
          <p:cNvSpPr/>
          <p:nvPr/>
        </p:nvSpPr>
        <p:spPr>
          <a:xfrm>
            <a:off x="-3717025" y="66286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7" name="Google Shape;247;p24"/>
          <p:cNvSpPr/>
          <p:nvPr/>
        </p:nvSpPr>
        <p:spPr>
          <a:xfrm>
            <a:off x="-3717025" y="77502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8" name="Google Shape;248;p24"/>
          <p:cNvSpPr/>
          <p:nvPr/>
        </p:nvSpPr>
        <p:spPr>
          <a:xfrm>
            <a:off x="-3717025" y="8871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9" name="Google Shape;249;p24"/>
          <p:cNvSpPr/>
          <p:nvPr/>
        </p:nvSpPr>
        <p:spPr>
          <a:xfrm>
            <a:off x="-3717025" y="108145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0" name="Google Shape;250;p24"/>
          <p:cNvSpPr/>
          <p:nvPr/>
        </p:nvSpPr>
        <p:spPr>
          <a:xfrm>
            <a:off x="-7189875" y="2172625"/>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1" name="Google Shape;251;p24"/>
          <p:cNvSpPr/>
          <p:nvPr/>
        </p:nvSpPr>
        <p:spPr>
          <a:xfrm>
            <a:off x="-7189875" y="3263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2" name="Google Shape;252;p24"/>
          <p:cNvSpPr/>
          <p:nvPr/>
        </p:nvSpPr>
        <p:spPr>
          <a:xfrm>
            <a:off x="-7189875" y="43854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3" name="Google Shape;253;p24"/>
          <p:cNvSpPr/>
          <p:nvPr/>
        </p:nvSpPr>
        <p:spPr>
          <a:xfrm>
            <a:off x="-7189875" y="55070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4" name="Google Shape;254;p24"/>
          <p:cNvSpPr/>
          <p:nvPr/>
        </p:nvSpPr>
        <p:spPr>
          <a:xfrm>
            <a:off x="-7189875" y="66286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5" name="Google Shape;255;p24"/>
          <p:cNvSpPr/>
          <p:nvPr/>
        </p:nvSpPr>
        <p:spPr>
          <a:xfrm>
            <a:off x="-7189875" y="77502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6" name="Google Shape;256;p24"/>
          <p:cNvSpPr/>
          <p:nvPr/>
        </p:nvSpPr>
        <p:spPr>
          <a:xfrm>
            <a:off x="-7189875" y="8871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7" name="Google Shape;257;p24"/>
          <p:cNvSpPr/>
          <p:nvPr/>
        </p:nvSpPr>
        <p:spPr>
          <a:xfrm>
            <a:off x="-7189875" y="108145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8" name="Google Shape;258;p24"/>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Shades of meaning</a:t>
            </a:r>
            <a:endParaRPr sz="4800">
              <a:latin typeface="Lobster"/>
              <a:ea typeface="Lobster"/>
              <a:cs typeface="Lobster"/>
              <a:sym typeface="Lobster"/>
            </a:endParaRPr>
          </a:p>
        </p:txBody>
      </p:sp>
      <p:sp>
        <p:nvSpPr>
          <p:cNvPr id="259" name="Google Shape;259;p24"/>
          <p:cNvSpPr txBox="1">
            <a:spLocks noGrp="1"/>
          </p:cNvSpPr>
          <p:nvPr>
            <p:ph type="body" idx="1"/>
          </p:nvPr>
        </p:nvSpPr>
        <p:spPr>
          <a:xfrm>
            <a:off x="9496475" y="2563425"/>
            <a:ext cx="3934200" cy="3716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Start with a vocabulary word. Then, using a </a:t>
            </a:r>
            <a:r>
              <a:rPr lang="en" u="sng">
                <a:solidFill>
                  <a:schemeClr val="hlink"/>
                </a:solidFill>
                <a:hlinkClick r:id="rId4"/>
              </a:rPr>
              <a:t>thesaurus</a:t>
            </a:r>
            <a:r>
              <a:rPr lang="en"/>
              <a:t>, find synonyms and antonyms of that word. Find words that are “more” or “less” than the first vocabulary word that you started with.</a:t>
            </a:r>
            <a:endParaRPr/>
          </a:p>
          <a:p>
            <a:pPr marL="0" lvl="0" indent="0" algn="l" rtl="0">
              <a:spcBef>
                <a:spcPts val="1600"/>
              </a:spcBef>
              <a:spcAft>
                <a:spcPts val="1600"/>
              </a:spcAft>
              <a:buNone/>
            </a:pPr>
            <a:r>
              <a:rPr lang="en"/>
              <a:t>Idea from fifth grade teacher Tony Vincent from </a:t>
            </a:r>
            <a:r>
              <a:rPr lang="en" u="sng">
                <a:solidFill>
                  <a:schemeClr val="hlink"/>
                </a:solidFill>
                <a:hlinkClick r:id="rId5"/>
              </a:rPr>
              <a:t>LearningInHand.com</a:t>
            </a:r>
            <a:r>
              <a:rPr lang="en"/>
              <a:t>. </a:t>
            </a:r>
            <a:r>
              <a:rPr lang="en" u="sng">
                <a:solidFill>
                  <a:schemeClr val="hlink"/>
                </a:solidFill>
                <a:hlinkClick r:id="rId6"/>
              </a:rPr>
              <a:t>Click here to see his template.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25"/>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Sticky note brainstorming</a:t>
            </a:r>
            <a:endParaRPr sz="4800">
              <a:latin typeface="Lobster"/>
              <a:ea typeface="Lobster"/>
              <a:cs typeface="Lobster"/>
              <a:sym typeface="Lobster"/>
            </a:endParaRPr>
          </a:p>
        </p:txBody>
      </p:sp>
      <p:sp>
        <p:nvSpPr>
          <p:cNvPr id="265" name="Google Shape;265;p25"/>
          <p:cNvSpPr txBox="1">
            <a:spLocks noGrp="1"/>
          </p:cNvSpPr>
          <p:nvPr>
            <p:ph type="body" idx="1"/>
          </p:nvPr>
        </p:nvSpPr>
        <p:spPr>
          <a:xfrm>
            <a:off x="9496475" y="2563425"/>
            <a:ext cx="3934200" cy="3716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Use the sticky note shapes on the left to get your ideas out and organize them. Click a sticky note and use the Ctrl + D keyboard shortcut to duplicate it. Move it on the page. Double click it to start typing. Use the arrow shapes to show flow or process (if that’s helpful) … Ctrl + D to duplicate them, too.</a:t>
            </a:r>
            <a:endParaRPr/>
          </a:p>
        </p:txBody>
      </p:sp>
      <p:sp>
        <p:nvSpPr>
          <p:cNvPr id="266" name="Google Shape;266;p25"/>
          <p:cNvSpPr/>
          <p:nvPr/>
        </p:nvSpPr>
        <p:spPr>
          <a:xfrm>
            <a:off x="-4989900" y="376463"/>
            <a:ext cx="1651500" cy="1772400"/>
          </a:xfrm>
          <a:prstGeom prst="foldedCorner">
            <a:avLst>
              <a:gd name="adj" fmla="val 16667"/>
            </a:avLst>
          </a:prstGeom>
          <a:solidFill>
            <a:srgbClr val="E06666"/>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67" name="Google Shape;267;p25"/>
          <p:cNvSpPr/>
          <p:nvPr/>
        </p:nvSpPr>
        <p:spPr>
          <a:xfrm>
            <a:off x="-4989900" y="2482538"/>
            <a:ext cx="1651500" cy="1772400"/>
          </a:xfrm>
          <a:prstGeom prst="foldedCorner">
            <a:avLst>
              <a:gd name="adj" fmla="val 16667"/>
            </a:avLst>
          </a:prstGeom>
          <a:solidFill>
            <a:srgbClr val="F6B26B"/>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68" name="Google Shape;268;p25"/>
          <p:cNvSpPr/>
          <p:nvPr/>
        </p:nvSpPr>
        <p:spPr>
          <a:xfrm>
            <a:off x="-4989900" y="4588613"/>
            <a:ext cx="1651500" cy="1772400"/>
          </a:xfrm>
          <a:prstGeom prst="foldedCorner">
            <a:avLst>
              <a:gd name="adj" fmla="val 16667"/>
            </a:avLst>
          </a:prstGeom>
          <a:solidFill>
            <a:srgbClr val="FFD966"/>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69" name="Google Shape;269;p25"/>
          <p:cNvSpPr/>
          <p:nvPr/>
        </p:nvSpPr>
        <p:spPr>
          <a:xfrm>
            <a:off x="-4989900" y="6694688"/>
            <a:ext cx="1651500" cy="1772400"/>
          </a:xfrm>
          <a:prstGeom prst="foldedCorner">
            <a:avLst>
              <a:gd name="adj" fmla="val 16667"/>
            </a:avLst>
          </a:prstGeom>
          <a:solidFill>
            <a:srgbClr val="93C47D"/>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0" name="Google Shape;270;p25"/>
          <p:cNvSpPr/>
          <p:nvPr/>
        </p:nvSpPr>
        <p:spPr>
          <a:xfrm>
            <a:off x="-2882425" y="376450"/>
            <a:ext cx="1651500" cy="1772400"/>
          </a:xfrm>
          <a:prstGeom prst="foldedCorner">
            <a:avLst>
              <a:gd name="adj" fmla="val 16667"/>
            </a:avLst>
          </a:prstGeom>
          <a:solidFill>
            <a:srgbClr val="76A5AF"/>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1" name="Google Shape;271;p25"/>
          <p:cNvSpPr/>
          <p:nvPr/>
        </p:nvSpPr>
        <p:spPr>
          <a:xfrm>
            <a:off x="-2882425" y="2482525"/>
            <a:ext cx="1651500" cy="1772400"/>
          </a:xfrm>
          <a:prstGeom prst="foldedCorner">
            <a:avLst>
              <a:gd name="adj" fmla="val 16667"/>
            </a:avLst>
          </a:prstGeom>
          <a:solidFill>
            <a:srgbClr val="8E7CC3"/>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2" name="Google Shape;272;p25"/>
          <p:cNvSpPr/>
          <p:nvPr/>
        </p:nvSpPr>
        <p:spPr>
          <a:xfrm>
            <a:off x="-2882425" y="4588600"/>
            <a:ext cx="1651500" cy="1772400"/>
          </a:xfrm>
          <a:prstGeom prst="foldedCorner">
            <a:avLst>
              <a:gd name="adj" fmla="val 16667"/>
            </a:avLst>
          </a:prstGeom>
          <a:solidFill>
            <a:srgbClr val="C27BA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3" name="Google Shape;273;p25"/>
          <p:cNvSpPr/>
          <p:nvPr/>
        </p:nvSpPr>
        <p:spPr>
          <a:xfrm>
            <a:off x="-2882425" y="6694675"/>
            <a:ext cx="1651500" cy="1772400"/>
          </a:xfrm>
          <a:prstGeom prst="foldedCorner">
            <a:avLst>
              <a:gd name="adj" fmla="val 16667"/>
            </a:avLst>
          </a:prstGeom>
          <a:solidFill>
            <a:srgbClr val="FFFFFF"/>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4" name="Google Shape;274;p25"/>
          <p:cNvSpPr/>
          <p:nvPr/>
        </p:nvSpPr>
        <p:spPr>
          <a:xfrm>
            <a:off x="-4875925" y="8800775"/>
            <a:ext cx="523800" cy="946500"/>
          </a:xfrm>
          <a:prstGeom prst="rightArrow">
            <a:avLst>
              <a:gd name="adj1" fmla="val 50000"/>
              <a:gd name="adj2" fmla="val 50000"/>
            </a:avLst>
          </a:prstGeom>
          <a:solidFill>
            <a:srgbClr val="00000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5"/>
          <p:cNvSpPr/>
          <p:nvPr/>
        </p:nvSpPr>
        <p:spPr>
          <a:xfrm rot="5400000">
            <a:off x="-3959625" y="8800775"/>
            <a:ext cx="523800" cy="946500"/>
          </a:xfrm>
          <a:prstGeom prst="rightArrow">
            <a:avLst>
              <a:gd name="adj1" fmla="val 50000"/>
              <a:gd name="adj2" fmla="val 50000"/>
            </a:avLst>
          </a:prstGeom>
          <a:solidFill>
            <a:srgbClr val="00000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5"/>
          <p:cNvSpPr/>
          <p:nvPr/>
        </p:nvSpPr>
        <p:spPr>
          <a:xfrm rot="10800000">
            <a:off x="-3043325" y="8800775"/>
            <a:ext cx="523800" cy="946500"/>
          </a:xfrm>
          <a:prstGeom prst="rightArrow">
            <a:avLst>
              <a:gd name="adj1" fmla="val 50000"/>
              <a:gd name="adj2" fmla="val 50000"/>
            </a:avLst>
          </a:prstGeom>
          <a:solidFill>
            <a:srgbClr val="00000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5"/>
          <p:cNvSpPr/>
          <p:nvPr/>
        </p:nvSpPr>
        <p:spPr>
          <a:xfrm rot="-5400000">
            <a:off x="-2127025" y="8800775"/>
            <a:ext cx="523800" cy="946500"/>
          </a:xfrm>
          <a:prstGeom prst="rightArrow">
            <a:avLst>
              <a:gd name="adj1" fmla="val 50000"/>
              <a:gd name="adj2" fmla="val 50000"/>
            </a:avLst>
          </a:prstGeom>
          <a:solidFill>
            <a:srgbClr val="00000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9"/>
        <p:cNvGrpSpPr/>
        <p:nvPr/>
      </p:nvGrpSpPr>
      <p:grpSpPr>
        <a:xfrm>
          <a:off x="0" y="0"/>
          <a:ext cx="0" cy="0"/>
          <a:chOff x="0" y="0"/>
          <a:chExt cx="0" cy="0"/>
        </a:xfrm>
      </p:grpSpPr>
      <p:sp>
        <p:nvSpPr>
          <p:cNvPr id="300" name="Google Shape;300;p27"/>
          <p:cNvSpPr txBox="1">
            <a:spLocks noGrp="1"/>
          </p:cNvSpPr>
          <p:nvPr>
            <p:ph type="body" idx="1"/>
          </p:nvPr>
        </p:nvSpPr>
        <p:spPr>
          <a:xfrm>
            <a:off x="9496475" y="2563425"/>
            <a:ext cx="3934200" cy="3895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Decide what you think your three main ideas will be and gather details to support them in their text boxes. Use the introduction to show the reader why it’s important. Use the conclusion to show the reader what he/she just read and what to do going forward. This is just a summary! You’ll go into more detail when you start writing.</a:t>
            </a:r>
            <a:endParaRPr dirty="0"/>
          </a:p>
        </p:txBody>
      </p:sp>
      <p:sp>
        <p:nvSpPr>
          <p:cNvPr id="301" name="Google Shape;301;p27"/>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Writer’s notebook: drafting</a:t>
            </a:r>
            <a:endParaRPr sz="4800">
              <a:latin typeface="Lobster"/>
              <a:ea typeface="Lobster"/>
              <a:cs typeface="Lobster"/>
              <a:sym typeface="Lobster"/>
            </a:endParaRPr>
          </a:p>
        </p:txBody>
      </p:sp>
      <p:sp>
        <p:nvSpPr>
          <p:cNvPr id="302" name="Google Shape;302;p27"/>
          <p:cNvSpPr txBox="1"/>
          <p:nvPr/>
        </p:nvSpPr>
        <p:spPr>
          <a:xfrm>
            <a:off x="1567000" y="135522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
        <p:nvSpPr>
          <p:cNvPr id="303" name="Google Shape;303;p27"/>
          <p:cNvSpPr txBox="1"/>
          <p:nvPr/>
        </p:nvSpPr>
        <p:spPr>
          <a:xfrm>
            <a:off x="1567000" y="313812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
        <p:nvSpPr>
          <p:cNvPr id="304" name="Google Shape;304;p27"/>
          <p:cNvSpPr txBox="1"/>
          <p:nvPr/>
        </p:nvSpPr>
        <p:spPr>
          <a:xfrm>
            <a:off x="1567000" y="492102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
        <p:nvSpPr>
          <p:cNvPr id="305" name="Google Shape;305;p27"/>
          <p:cNvSpPr txBox="1"/>
          <p:nvPr/>
        </p:nvSpPr>
        <p:spPr>
          <a:xfrm>
            <a:off x="1567000" y="659807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
        <p:nvSpPr>
          <p:cNvPr id="306" name="Google Shape;306;p27"/>
          <p:cNvSpPr txBox="1"/>
          <p:nvPr/>
        </p:nvSpPr>
        <p:spPr>
          <a:xfrm>
            <a:off x="1567000" y="835132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10"/>
        <p:cNvGrpSpPr/>
        <p:nvPr/>
      </p:nvGrpSpPr>
      <p:grpSpPr>
        <a:xfrm>
          <a:off x="0" y="0"/>
          <a:ext cx="0" cy="0"/>
          <a:chOff x="0" y="0"/>
          <a:chExt cx="0" cy="0"/>
        </a:xfrm>
      </p:grpSpPr>
      <p:sp>
        <p:nvSpPr>
          <p:cNvPr id="311" name="Google Shape;311;p28"/>
          <p:cNvSpPr txBox="1">
            <a:spLocks noGrp="1"/>
          </p:cNvSpPr>
          <p:nvPr>
            <p:ph type="body" idx="1"/>
          </p:nvPr>
        </p:nvSpPr>
        <p:spPr>
          <a:xfrm>
            <a:off x="9496475" y="2563425"/>
            <a:ext cx="3934200" cy="3716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Write out your notes through the various steps of the scientific method in the text boxes provided! </a:t>
            </a:r>
            <a:endParaRPr/>
          </a:p>
        </p:txBody>
      </p:sp>
      <p:sp>
        <p:nvSpPr>
          <p:cNvPr id="312" name="Google Shape;312;p28"/>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Scientific method</a:t>
            </a:r>
            <a:endParaRPr sz="4800">
              <a:latin typeface="Lobster"/>
              <a:ea typeface="Lobster"/>
              <a:cs typeface="Lobster"/>
              <a:sym typeface="Lobster"/>
            </a:endParaRPr>
          </a:p>
        </p:txBody>
      </p:sp>
      <p:sp>
        <p:nvSpPr>
          <p:cNvPr id="313" name="Google Shape;313;p28"/>
          <p:cNvSpPr txBox="1"/>
          <p:nvPr/>
        </p:nvSpPr>
        <p:spPr>
          <a:xfrm>
            <a:off x="1567000" y="1439948"/>
            <a:ext cx="3303300" cy="762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4" name="Google Shape;314;p28"/>
          <p:cNvSpPr txBox="1"/>
          <p:nvPr/>
        </p:nvSpPr>
        <p:spPr>
          <a:xfrm>
            <a:off x="1567000" y="2590474"/>
            <a:ext cx="3303300" cy="762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5" name="Google Shape;315;p28"/>
          <p:cNvSpPr txBox="1"/>
          <p:nvPr/>
        </p:nvSpPr>
        <p:spPr>
          <a:xfrm>
            <a:off x="5361600" y="1828177"/>
            <a:ext cx="2070900" cy="164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6" name="Google Shape;316;p28"/>
          <p:cNvSpPr txBox="1"/>
          <p:nvPr/>
        </p:nvSpPr>
        <p:spPr>
          <a:xfrm>
            <a:off x="448875" y="4266906"/>
            <a:ext cx="2515800" cy="331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7" name="Google Shape;317;p28"/>
          <p:cNvSpPr txBox="1"/>
          <p:nvPr/>
        </p:nvSpPr>
        <p:spPr>
          <a:xfrm>
            <a:off x="3375275" y="4266900"/>
            <a:ext cx="4057200" cy="331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8" name="Google Shape;318;p28"/>
          <p:cNvSpPr txBox="1"/>
          <p:nvPr/>
        </p:nvSpPr>
        <p:spPr>
          <a:xfrm>
            <a:off x="1401751" y="7966201"/>
            <a:ext cx="6030900" cy="1287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22"/>
        <p:cNvGrpSpPr/>
        <p:nvPr/>
      </p:nvGrpSpPr>
      <p:grpSpPr>
        <a:xfrm>
          <a:off x="0" y="0"/>
          <a:ext cx="0" cy="0"/>
          <a:chOff x="0" y="0"/>
          <a:chExt cx="0" cy="0"/>
        </a:xfrm>
      </p:grpSpPr>
      <p:sp>
        <p:nvSpPr>
          <p:cNvPr id="323" name="Google Shape;323;p29"/>
          <p:cNvSpPr txBox="1">
            <a:spLocks noGrp="1"/>
          </p:cNvSpPr>
          <p:nvPr>
            <p:ph type="body" idx="1"/>
          </p:nvPr>
        </p:nvSpPr>
        <p:spPr>
          <a:xfrm>
            <a:off x="9496475" y="2563425"/>
            <a:ext cx="3934200" cy="3716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Work through the design process with the text boxes on this page. OR … create a single page for each step and use shapes, icons, webcam images, text and more to display your thinking!</a:t>
            </a:r>
            <a:endParaRPr/>
          </a:p>
        </p:txBody>
      </p:sp>
      <p:sp>
        <p:nvSpPr>
          <p:cNvPr id="324" name="Google Shape;324;p29"/>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Engineering design process</a:t>
            </a:r>
            <a:endParaRPr sz="4800">
              <a:latin typeface="Lobster"/>
              <a:ea typeface="Lobster"/>
              <a:cs typeface="Lobster"/>
              <a:sym typeface="Lobster"/>
            </a:endParaRPr>
          </a:p>
        </p:txBody>
      </p:sp>
      <p:sp>
        <p:nvSpPr>
          <p:cNvPr id="325" name="Google Shape;325;p29"/>
          <p:cNvSpPr txBox="1"/>
          <p:nvPr/>
        </p:nvSpPr>
        <p:spPr>
          <a:xfrm>
            <a:off x="2752825" y="1558050"/>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
        <p:nvSpPr>
          <p:cNvPr id="326" name="Google Shape;326;p29"/>
          <p:cNvSpPr txBox="1"/>
          <p:nvPr/>
        </p:nvSpPr>
        <p:spPr>
          <a:xfrm>
            <a:off x="2752825" y="3256250"/>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
        <p:nvSpPr>
          <p:cNvPr id="327" name="Google Shape;327;p29"/>
          <p:cNvSpPr txBox="1"/>
          <p:nvPr/>
        </p:nvSpPr>
        <p:spPr>
          <a:xfrm>
            <a:off x="2752825" y="4954450"/>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
        <p:nvSpPr>
          <p:cNvPr id="328" name="Google Shape;328;p29"/>
          <p:cNvSpPr txBox="1"/>
          <p:nvPr/>
        </p:nvSpPr>
        <p:spPr>
          <a:xfrm>
            <a:off x="2752825" y="6652650"/>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
        <p:nvSpPr>
          <p:cNvPr id="329" name="Google Shape;329;p29"/>
          <p:cNvSpPr txBox="1"/>
          <p:nvPr/>
        </p:nvSpPr>
        <p:spPr>
          <a:xfrm>
            <a:off x="2752825" y="8307725"/>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body" idx="1"/>
          </p:nvPr>
        </p:nvSpPr>
        <p:spPr>
          <a:xfrm>
            <a:off x="1919100" y="402330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Insert an image on this slide. Then drag arrows on the image to identify parts and the text box built into the arrows to label. But that’s just the beginning! Add any other elements to annotate this image, too!</a:t>
            </a:r>
            <a:endParaRPr/>
          </a:p>
        </p:txBody>
      </p:sp>
      <p:sp>
        <p:nvSpPr>
          <p:cNvPr id="67" name="Google Shape;67;p15"/>
          <p:cNvSpPr/>
          <p:nvPr/>
        </p:nvSpPr>
        <p:spPr>
          <a:xfrm>
            <a:off x="-4184300" y="96560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68" name="Google Shape;68;p15"/>
          <p:cNvSpPr/>
          <p:nvPr/>
        </p:nvSpPr>
        <p:spPr>
          <a:xfrm>
            <a:off x="-4184300" y="265530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69" name="Google Shape;69;p15"/>
          <p:cNvSpPr/>
          <p:nvPr/>
        </p:nvSpPr>
        <p:spPr>
          <a:xfrm>
            <a:off x="-4058725" y="434500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0" name="Google Shape;70;p15"/>
          <p:cNvSpPr/>
          <p:nvPr/>
        </p:nvSpPr>
        <p:spPr>
          <a:xfrm>
            <a:off x="-4058725" y="624085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1" name="Google Shape;71;p15"/>
          <p:cNvSpPr/>
          <p:nvPr/>
        </p:nvSpPr>
        <p:spPr>
          <a:xfrm>
            <a:off x="-4058725" y="813670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2" name="Google Shape;72;p15"/>
          <p:cNvSpPr/>
          <p:nvPr/>
        </p:nvSpPr>
        <p:spPr>
          <a:xfrm>
            <a:off x="8314950" y="632425"/>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3" name="Google Shape;73;p15"/>
          <p:cNvSpPr/>
          <p:nvPr/>
        </p:nvSpPr>
        <p:spPr>
          <a:xfrm>
            <a:off x="8494175" y="2333600"/>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4" name="Google Shape;74;p15"/>
          <p:cNvSpPr/>
          <p:nvPr/>
        </p:nvSpPr>
        <p:spPr>
          <a:xfrm>
            <a:off x="8494175" y="4175800"/>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5" name="Google Shape;75;p15"/>
          <p:cNvSpPr/>
          <p:nvPr/>
        </p:nvSpPr>
        <p:spPr>
          <a:xfrm>
            <a:off x="8619750" y="5883900"/>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6" name="Google Shape;76;p15"/>
          <p:cNvSpPr/>
          <p:nvPr/>
        </p:nvSpPr>
        <p:spPr>
          <a:xfrm>
            <a:off x="8746525" y="7719175"/>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7" name="Google Shape;77;p15"/>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Labeling an image</a:t>
            </a:r>
            <a:endParaRPr sz="4800">
              <a:latin typeface="Lobster"/>
              <a:ea typeface="Lobster"/>
              <a:cs typeface="Lobster"/>
              <a:sym typeface="Lobste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body" idx="1"/>
          </p:nvPr>
        </p:nvSpPr>
        <p:spPr>
          <a:xfrm>
            <a:off x="1787988" y="335975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Insert an image on this slide. Then use the speech/thought bubbles to show what people in the image are thinking/saying. But that’s just the beginning! Add any other elements to annotate this image, too! (PS: Click on a speech/thought bubble and drag the yellow dot to move the tail of the bubble around!)</a:t>
            </a:r>
            <a:endParaRPr/>
          </a:p>
        </p:txBody>
      </p:sp>
      <p:sp>
        <p:nvSpPr>
          <p:cNvPr id="83" name="Google Shape;83;p16"/>
          <p:cNvSpPr/>
          <p:nvPr/>
        </p:nvSpPr>
        <p:spPr>
          <a:xfrm>
            <a:off x="-5042625" y="-172275"/>
            <a:ext cx="4291500" cy="27360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6"/>
          <p:cNvSpPr/>
          <p:nvPr/>
        </p:nvSpPr>
        <p:spPr>
          <a:xfrm>
            <a:off x="-5042625" y="3359750"/>
            <a:ext cx="4291500" cy="27360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6"/>
          <p:cNvSpPr/>
          <p:nvPr/>
        </p:nvSpPr>
        <p:spPr>
          <a:xfrm>
            <a:off x="-5042625" y="6891775"/>
            <a:ext cx="4291500" cy="27360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6"/>
          <p:cNvSpPr/>
          <p:nvPr/>
        </p:nvSpPr>
        <p:spPr>
          <a:xfrm>
            <a:off x="8261300" y="-118600"/>
            <a:ext cx="4291500" cy="27360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6"/>
          <p:cNvSpPr/>
          <p:nvPr/>
        </p:nvSpPr>
        <p:spPr>
          <a:xfrm>
            <a:off x="8261300" y="3299100"/>
            <a:ext cx="4291500" cy="27360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6"/>
          <p:cNvSpPr/>
          <p:nvPr/>
        </p:nvSpPr>
        <p:spPr>
          <a:xfrm>
            <a:off x="8261300" y="6716800"/>
            <a:ext cx="4291500" cy="27360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6"/>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Caption This!</a:t>
            </a:r>
            <a:endParaRPr sz="4800">
              <a:latin typeface="Lobster"/>
              <a:ea typeface="Lobster"/>
              <a:cs typeface="Lobster"/>
              <a:sym typeface="Lobste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3"/>
        <p:cNvGrpSpPr/>
        <p:nvPr/>
      </p:nvGrpSpPr>
      <p:grpSpPr>
        <a:xfrm>
          <a:off x="0" y="0"/>
          <a:ext cx="0" cy="0"/>
          <a:chOff x="0" y="0"/>
          <a:chExt cx="0" cy="0"/>
        </a:xfrm>
      </p:grpSpPr>
      <p:sp>
        <p:nvSpPr>
          <p:cNvPr id="94" name="Google Shape;94;p17"/>
          <p:cNvSpPr/>
          <p:nvPr/>
        </p:nvSpPr>
        <p:spPr>
          <a:xfrm>
            <a:off x="-4881675" y="2172625"/>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5" name="Google Shape;95;p17"/>
          <p:cNvSpPr/>
          <p:nvPr/>
        </p:nvSpPr>
        <p:spPr>
          <a:xfrm>
            <a:off x="-4881675" y="3263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6" name="Google Shape;96;p17"/>
          <p:cNvSpPr/>
          <p:nvPr/>
        </p:nvSpPr>
        <p:spPr>
          <a:xfrm>
            <a:off x="-4881675" y="43854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7" name="Google Shape;97;p17"/>
          <p:cNvSpPr/>
          <p:nvPr/>
        </p:nvSpPr>
        <p:spPr>
          <a:xfrm>
            <a:off x="-4881675" y="55070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8" name="Google Shape;98;p17"/>
          <p:cNvSpPr/>
          <p:nvPr/>
        </p:nvSpPr>
        <p:spPr>
          <a:xfrm>
            <a:off x="-4881675" y="66286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9" name="Google Shape;99;p17"/>
          <p:cNvSpPr/>
          <p:nvPr/>
        </p:nvSpPr>
        <p:spPr>
          <a:xfrm>
            <a:off x="-4881675" y="77502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0" name="Google Shape;100;p17"/>
          <p:cNvSpPr/>
          <p:nvPr/>
        </p:nvSpPr>
        <p:spPr>
          <a:xfrm>
            <a:off x="-4881675" y="8871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1" name="Google Shape;101;p17"/>
          <p:cNvSpPr/>
          <p:nvPr/>
        </p:nvSpPr>
        <p:spPr>
          <a:xfrm>
            <a:off x="-4881675" y="108145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2" name="Google Shape;102;p17"/>
          <p:cNvSpPr/>
          <p:nvPr/>
        </p:nvSpPr>
        <p:spPr>
          <a:xfrm>
            <a:off x="9030625" y="2172625"/>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3" name="Google Shape;103;p17"/>
          <p:cNvSpPr/>
          <p:nvPr/>
        </p:nvSpPr>
        <p:spPr>
          <a:xfrm>
            <a:off x="9030625" y="3263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4" name="Google Shape;104;p17"/>
          <p:cNvSpPr/>
          <p:nvPr/>
        </p:nvSpPr>
        <p:spPr>
          <a:xfrm>
            <a:off x="9030625" y="43854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5" name="Google Shape;105;p17"/>
          <p:cNvSpPr/>
          <p:nvPr/>
        </p:nvSpPr>
        <p:spPr>
          <a:xfrm>
            <a:off x="9030625" y="55070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6" name="Google Shape;106;p17"/>
          <p:cNvSpPr/>
          <p:nvPr/>
        </p:nvSpPr>
        <p:spPr>
          <a:xfrm>
            <a:off x="9030625" y="66286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7" name="Google Shape;107;p17"/>
          <p:cNvSpPr/>
          <p:nvPr/>
        </p:nvSpPr>
        <p:spPr>
          <a:xfrm>
            <a:off x="9030625" y="77502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8" name="Google Shape;108;p17"/>
          <p:cNvSpPr/>
          <p:nvPr/>
        </p:nvSpPr>
        <p:spPr>
          <a:xfrm>
            <a:off x="9030625" y="8871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9" name="Google Shape;109;p17"/>
          <p:cNvSpPr/>
          <p:nvPr/>
        </p:nvSpPr>
        <p:spPr>
          <a:xfrm>
            <a:off x="9030625" y="108145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10" name="Google Shape;110;p17"/>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Moveable vocabulary</a:t>
            </a:r>
            <a:endParaRPr sz="4800">
              <a:latin typeface="Lobster"/>
              <a:ea typeface="Lobster"/>
              <a:cs typeface="Lobster"/>
              <a:sym typeface="Lobster"/>
            </a:endParaRPr>
          </a:p>
        </p:txBody>
      </p:sp>
      <p:sp>
        <p:nvSpPr>
          <p:cNvPr id="111" name="Google Shape;111;p17"/>
          <p:cNvSpPr txBox="1"/>
          <p:nvPr/>
        </p:nvSpPr>
        <p:spPr>
          <a:xfrm>
            <a:off x="536450" y="1743450"/>
            <a:ext cx="2977200" cy="64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Avenir"/>
                <a:ea typeface="Avenir"/>
                <a:cs typeface="Avenir"/>
                <a:sym typeface="Avenir"/>
              </a:rPr>
              <a:t>Category 1 for sorting</a:t>
            </a:r>
            <a:endParaRPr sz="1800">
              <a:latin typeface="Avenir"/>
              <a:ea typeface="Avenir"/>
              <a:cs typeface="Avenir"/>
              <a:sym typeface="Avenir"/>
            </a:endParaRPr>
          </a:p>
        </p:txBody>
      </p:sp>
      <p:sp>
        <p:nvSpPr>
          <p:cNvPr id="112" name="Google Shape;112;p17"/>
          <p:cNvSpPr txBox="1"/>
          <p:nvPr/>
        </p:nvSpPr>
        <p:spPr>
          <a:xfrm>
            <a:off x="4336700" y="1743450"/>
            <a:ext cx="2977200" cy="64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Avenir"/>
                <a:ea typeface="Avenir"/>
                <a:cs typeface="Avenir"/>
                <a:sym typeface="Avenir"/>
              </a:rPr>
              <a:t>Category 2 for sorting</a:t>
            </a:r>
            <a:endParaRPr sz="1800">
              <a:latin typeface="Avenir"/>
              <a:ea typeface="Avenir"/>
              <a:cs typeface="Avenir"/>
              <a:sym typeface="Avenir"/>
            </a:endParaRPr>
          </a:p>
        </p:txBody>
      </p:sp>
      <p:sp>
        <p:nvSpPr>
          <p:cNvPr id="113" name="Google Shape;113;p17"/>
          <p:cNvSpPr txBox="1"/>
          <p:nvPr/>
        </p:nvSpPr>
        <p:spPr>
          <a:xfrm>
            <a:off x="497400" y="5984800"/>
            <a:ext cx="2977200" cy="64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Avenir"/>
                <a:ea typeface="Avenir"/>
                <a:cs typeface="Avenir"/>
                <a:sym typeface="Avenir"/>
              </a:rPr>
              <a:t>Category 3 for sorting</a:t>
            </a:r>
            <a:endParaRPr sz="1800">
              <a:latin typeface="Avenir"/>
              <a:ea typeface="Avenir"/>
              <a:cs typeface="Avenir"/>
              <a:sym typeface="Avenir"/>
            </a:endParaRPr>
          </a:p>
        </p:txBody>
      </p:sp>
      <p:sp>
        <p:nvSpPr>
          <p:cNvPr id="114" name="Google Shape;114;p17"/>
          <p:cNvSpPr txBox="1"/>
          <p:nvPr/>
        </p:nvSpPr>
        <p:spPr>
          <a:xfrm>
            <a:off x="4297650" y="5984800"/>
            <a:ext cx="2977200" cy="64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Avenir"/>
                <a:ea typeface="Avenir"/>
                <a:cs typeface="Avenir"/>
                <a:sym typeface="Avenir"/>
              </a:rPr>
              <a:t>Category 4 for sorting</a:t>
            </a:r>
            <a:endParaRPr sz="1800">
              <a:latin typeface="Avenir"/>
              <a:ea typeface="Avenir"/>
              <a:cs typeface="Avenir"/>
              <a:sym typeface="Aveni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8"/>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Digital diorama/map</a:t>
            </a:r>
            <a:endParaRPr sz="4800">
              <a:latin typeface="Lobster"/>
              <a:ea typeface="Lobster"/>
              <a:cs typeface="Lobster"/>
              <a:sym typeface="Lobster"/>
            </a:endParaRPr>
          </a:p>
        </p:txBody>
      </p:sp>
      <p:sp>
        <p:nvSpPr>
          <p:cNvPr id="120" name="Google Shape;120;p18"/>
          <p:cNvSpPr txBox="1"/>
          <p:nvPr/>
        </p:nvSpPr>
        <p:spPr>
          <a:xfrm>
            <a:off x="214575" y="9602425"/>
            <a:ext cx="7343100" cy="3486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a:latin typeface="Avenir"/>
                <a:ea typeface="Avenir"/>
                <a:cs typeface="Avenir"/>
                <a:sym typeface="Avenir"/>
              </a:rPr>
              <a:t>Icons by Gregor Cresnar via TheNounProject.com</a:t>
            </a:r>
            <a:endParaRPr>
              <a:latin typeface="Avenir"/>
              <a:ea typeface="Avenir"/>
              <a:cs typeface="Avenir"/>
              <a:sym typeface="Avenir"/>
            </a:endParaRPr>
          </a:p>
        </p:txBody>
      </p:sp>
      <p:pic>
        <p:nvPicPr>
          <p:cNvPr id="121" name="Google Shape;121;p18"/>
          <p:cNvPicPr preferRelativeResize="0"/>
          <p:nvPr/>
        </p:nvPicPr>
        <p:blipFill>
          <a:blip r:embed="rId3">
            <a:alphaModFix/>
          </a:blip>
          <a:stretch>
            <a:fillRect/>
          </a:stretch>
        </p:blipFill>
        <p:spPr>
          <a:xfrm>
            <a:off x="-4208650" y="1558125"/>
            <a:ext cx="992400" cy="992400"/>
          </a:xfrm>
          <a:prstGeom prst="rect">
            <a:avLst/>
          </a:prstGeom>
          <a:noFill/>
          <a:ln>
            <a:noFill/>
          </a:ln>
        </p:spPr>
      </p:pic>
      <p:pic>
        <p:nvPicPr>
          <p:cNvPr id="122" name="Google Shape;122;p18"/>
          <p:cNvPicPr preferRelativeResize="0"/>
          <p:nvPr/>
        </p:nvPicPr>
        <p:blipFill>
          <a:blip r:embed="rId4">
            <a:alphaModFix/>
          </a:blip>
          <a:stretch>
            <a:fillRect/>
          </a:stretch>
        </p:blipFill>
        <p:spPr>
          <a:xfrm>
            <a:off x="-4208650" y="2818775"/>
            <a:ext cx="992400" cy="992400"/>
          </a:xfrm>
          <a:prstGeom prst="rect">
            <a:avLst/>
          </a:prstGeom>
          <a:noFill/>
          <a:ln>
            <a:noFill/>
          </a:ln>
        </p:spPr>
      </p:pic>
      <p:pic>
        <p:nvPicPr>
          <p:cNvPr id="123" name="Google Shape;123;p18"/>
          <p:cNvPicPr preferRelativeResize="0"/>
          <p:nvPr/>
        </p:nvPicPr>
        <p:blipFill>
          <a:blip r:embed="rId5">
            <a:alphaModFix/>
          </a:blip>
          <a:stretch>
            <a:fillRect/>
          </a:stretch>
        </p:blipFill>
        <p:spPr>
          <a:xfrm>
            <a:off x="-4208650" y="4079425"/>
            <a:ext cx="992400" cy="992400"/>
          </a:xfrm>
          <a:prstGeom prst="rect">
            <a:avLst/>
          </a:prstGeom>
          <a:noFill/>
          <a:ln>
            <a:noFill/>
          </a:ln>
        </p:spPr>
      </p:pic>
      <p:pic>
        <p:nvPicPr>
          <p:cNvPr id="124" name="Google Shape;124;p18"/>
          <p:cNvPicPr preferRelativeResize="0"/>
          <p:nvPr/>
        </p:nvPicPr>
        <p:blipFill>
          <a:blip r:embed="rId6">
            <a:alphaModFix/>
          </a:blip>
          <a:stretch>
            <a:fillRect/>
          </a:stretch>
        </p:blipFill>
        <p:spPr>
          <a:xfrm>
            <a:off x="-4208650" y="5340075"/>
            <a:ext cx="992400" cy="992400"/>
          </a:xfrm>
          <a:prstGeom prst="rect">
            <a:avLst/>
          </a:prstGeom>
          <a:noFill/>
          <a:ln>
            <a:noFill/>
          </a:ln>
        </p:spPr>
      </p:pic>
      <p:pic>
        <p:nvPicPr>
          <p:cNvPr id="125" name="Google Shape;125;p18"/>
          <p:cNvPicPr preferRelativeResize="0"/>
          <p:nvPr/>
        </p:nvPicPr>
        <p:blipFill>
          <a:blip r:embed="rId7">
            <a:alphaModFix/>
          </a:blip>
          <a:stretch>
            <a:fillRect/>
          </a:stretch>
        </p:blipFill>
        <p:spPr>
          <a:xfrm>
            <a:off x="-4208650" y="6708050"/>
            <a:ext cx="992400" cy="992400"/>
          </a:xfrm>
          <a:prstGeom prst="rect">
            <a:avLst/>
          </a:prstGeom>
          <a:noFill/>
          <a:ln>
            <a:noFill/>
          </a:ln>
        </p:spPr>
      </p:pic>
      <p:pic>
        <p:nvPicPr>
          <p:cNvPr id="126" name="Google Shape;126;p18"/>
          <p:cNvPicPr preferRelativeResize="0"/>
          <p:nvPr/>
        </p:nvPicPr>
        <p:blipFill>
          <a:blip r:embed="rId8">
            <a:alphaModFix/>
          </a:blip>
          <a:stretch>
            <a:fillRect/>
          </a:stretch>
        </p:blipFill>
        <p:spPr>
          <a:xfrm>
            <a:off x="-4208650" y="7968700"/>
            <a:ext cx="992400" cy="992400"/>
          </a:xfrm>
          <a:prstGeom prst="rect">
            <a:avLst/>
          </a:prstGeom>
          <a:noFill/>
          <a:ln>
            <a:noFill/>
          </a:ln>
        </p:spPr>
      </p:pic>
      <p:pic>
        <p:nvPicPr>
          <p:cNvPr id="127" name="Google Shape;127;p18"/>
          <p:cNvPicPr preferRelativeResize="0"/>
          <p:nvPr/>
        </p:nvPicPr>
        <p:blipFill>
          <a:blip r:embed="rId9">
            <a:alphaModFix/>
          </a:blip>
          <a:stretch>
            <a:fillRect/>
          </a:stretch>
        </p:blipFill>
        <p:spPr>
          <a:xfrm>
            <a:off x="-2679775" y="1558125"/>
            <a:ext cx="992400" cy="992400"/>
          </a:xfrm>
          <a:prstGeom prst="rect">
            <a:avLst/>
          </a:prstGeom>
          <a:noFill/>
          <a:ln>
            <a:noFill/>
          </a:ln>
        </p:spPr>
      </p:pic>
      <p:pic>
        <p:nvPicPr>
          <p:cNvPr id="128" name="Google Shape;128;p18"/>
          <p:cNvPicPr preferRelativeResize="0"/>
          <p:nvPr/>
        </p:nvPicPr>
        <p:blipFill>
          <a:blip r:embed="rId10">
            <a:alphaModFix/>
          </a:blip>
          <a:stretch>
            <a:fillRect/>
          </a:stretch>
        </p:blipFill>
        <p:spPr>
          <a:xfrm>
            <a:off x="-2679775" y="2818775"/>
            <a:ext cx="992400" cy="992400"/>
          </a:xfrm>
          <a:prstGeom prst="rect">
            <a:avLst/>
          </a:prstGeom>
          <a:noFill/>
          <a:ln>
            <a:noFill/>
          </a:ln>
        </p:spPr>
      </p:pic>
      <p:pic>
        <p:nvPicPr>
          <p:cNvPr id="129" name="Google Shape;129;p18"/>
          <p:cNvPicPr preferRelativeResize="0"/>
          <p:nvPr/>
        </p:nvPicPr>
        <p:blipFill>
          <a:blip r:embed="rId11">
            <a:alphaModFix/>
          </a:blip>
          <a:stretch>
            <a:fillRect/>
          </a:stretch>
        </p:blipFill>
        <p:spPr>
          <a:xfrm>
            <a:off x="-2679775" y="4079425"/>
            <a:ext cx="992400" cy="992400"/>
          </a:xfrm>
          <a:prstGeom prst="rect">
            <a:avLst/>
          </a:prstGeom>
          <a:noFill/>
          <a:ln>
            <a:noFill/>
          </a:ln>
        </p:spPr>
      </p:pic>
      <p:pic>
        <p:nvPicPr>
          <p:cNvPr id="130" name="Google Shape;130;p18"/>
          <p:cNvPicPr preferRelativeResize="0"/>
          <p:nvPr/>
        </p:nvPicPr>
        <p:blipFill rotWithShape="1">
          <a:blip r:embed="rId12">
            <a:alphaModFix/>
          </a:blip>
          <a:srcRect l="18071" t="23822" r="19070" b="24813"/>
          <a:stretch/>
        </p:blipFill>
        <p:spPr>
          <a:xfrm>
            <a:off x="-2790812" y="5340074"/>
            <a:ext cx="1214478" cy="992400"/>
          </a:xfrm>
          <a:prstGeom prst="rect">
            <a:avLst/>
          </a:prstGeom>
          <a:noFill/>
          <a:ln>
            <a:noFill/>
          </a:ln>
        </p:spPr>
      </p:pic>
      <p:pic>
        <p:nvPicPr>
          <p:cNvPr id="131" name="Google Shape;131;p18"/>
          <p:cNvPicPr preferRelativeResize="0"/>
          <p:nvPr/>
        </p:nvPicPr>
        <p:blipFill>
          <a:blip r:embed="rId13">
            <a:alphaModFix/>
          </a:blip>
          <a:stretch>
            <a:fillRect/>
          </a:stretch>
        </p:blipFill>
        <p:spPr>
          <a:xfrm>
            <a:off x="-2790812" y="6543350"/>
            <a:ext cx="1214475" cy="1214475"/>
          </a:xfrm>
          <a:prstGeom prst="rect">
            <a:avLst/>
          </a:prstGeom>
          <a:noFill/>
          <a:ln>
            <a:noFill/>
          </a:ln>
        </p:spPr>
      </p:pic>
      <p:pic>
        <p:nvPicPr>
          <p:cNvPr id="132" name="Google Shape;132;p18"/>
          <p:cNvPicPr preferRelativeResize="0"/>
          <p:nvPr/>
        </p:nvPicPr>
        <p:blipFill>
          <a:blip r:embed="rId14">
            <a:alphaModFix/>
          </a:blip>
          <a:stretch>
            <a:fillRect/>
          </a:stretch>
        </p:blipFill>
        <p:spPr>
          <a:xfrm>
            <a:off x="-2679775" y="7968700"/>
            <a:ext cx="992400" cy="992400"/>
          </a:xfrm>
          <a:prstGeom prst="rect">
            <a:avLst/>
          </a:prstGeom>
          <a:noFill/>
          <a:ln>
            <a:noFill/>
          </a:ln>
        </p:spPr>
      </p:pic>
      <p:sp>
        <p:nvSpPr>
          <p:cNvPr id="133" name="Google Shape;133;p18"/>
          <p:cNvSpPr txBox="1">
            <a:spLocks noGrp="1"/>
          </p:cNvSpPr>
          <p:nvPr>
            <p:ph type="body" idx="1"/>
          </p:nvPr>
        </p:nvSpPr>
        <p:spPr>
          <a:xfrm>
            <a:off x="9459763" y="3328275"/>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Use icons (at left), shapes, lines, text, images, etc. to recreate a map -- or create a digital “diorama” of a scene. Add lots of details to show what you’ve learned about the scene and what happened there. (Also, leave the attribution line at the bottom of the scene if you use the icons. Citing the artist that created the icons is what we do to give credit to who created them.)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9"/>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Comic strips</a:t>
            </a:r>
            <a:endParaRPr sz="4800">
              <a:latin typeface="Lobster"/>
              <a:ea typeface="Lobster"/>
              <a:cs typeface="Lobster"/>
              <a:sym typeface="Lobster"/>
            </a:endParaRPr>
          </a:p>
        </p:txBody>
      </p:sp>
      <p:sp>
        <p:nvSpPr>
          <p:cNvPr id="139" name="Google Shape;139;p19"/>
          <p:cNvSpPr/>
          <p:nvPr/>
        </p:nvSpPr>
        <p:spPr>
          <a:xfrm>
            <a:off x="366975" y="1233800"/>
            <a:ext cx="3296100" cy="52218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9"/>
          <p:cNvSpPr/>
          <p:nvPr/>
        </p:nvSpPr>
        <p:spPr>
          <a:xfrm>
            <a:off x="4109175" y="4441200"/>
            <a:ext cx="3296100" cy="52218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9"/>
          <p:cNvSpPr/>
          <p:nvPr/>
        </p:nvSpPr>
        <p:spPr>
          <a:xfrm>
            <a:off x="4109175" y="1233800"/>
            <a:ext cx="3296100" cy="29124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9"/>
          <p:cNvSpPr/>
          <p:nvPr/>
        </p:nvSpPr>
        <p:spPr>
          <a:xfrm>
            <a:off x="366975" y="6750600"/>
            <a:ext cx="3296100" cy="29124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9"/>
          <p:cNvSpPr txBox="1">
            <a:spLocks noGrp="1"/>
          </p:cNvSpPr>
          <p:nvPr>
            <p:ph type="body" idx="1"/>
          </p:nvPr>
        </p:nvSpPr>
        <p:spPr>
          <a:xfrm>
            <a:off x="-5453487" y="720090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Use these frames (or resize them … or add more of your own … whatever!) for panels of a comic strip. Use the webcam (Insert &gt; Image &gt; Camera) to insert pictures taken of you. Add images. Use icons. Use shapes. Build out your comic strip to show what you have learned.</a:t>
            </a:r>
            <a:endParaRPr/>
          </a:p>
        </p:txBody>
      </p:sp>
      <p:sp>
        <p:nvSpPr>
          <p:cNvPr id="144" name="Google Shape;144;p19"/>
          <p:cNvSpPr/>
          <p:nvPr/>
        </p:nvSpPr>
        <p:spPr>
          <a:xfrm>
            <a:off x="-3406450" y="283725"/>
            <a:ext cx="2521200" cy="21993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5" name="Google Shape;145;p19"/>
          <p:cNvSpPr/>
          <p:nvPr/>
        </p:nvSpPr>
        <p:spPr>
          <a:xfrm>
            <a:off x="-3280875" y="3234525"/>
            <a:ext cx="2521200" cy="21993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6" name="Google Shape;146;p19"/>
          <p:cNvSpPr/>
          <p:nvPr/>
        </p:nvSpPr>
        <p:spPr>
          <a:xfrm>
            <a:off x="-6687325" y="283725"/>
            <a:ext cx="2521200" cy="21993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7" name="Google Shape;147;p19"/>
          <p:cNvSpPr/>
          <p:nvPr/>
        </p:nvSpPr>
        <p:spPr>
          <a:xfrm>
            <a:off x="-6561750" y="3234525"/>
            <a:ext cx="2521200" cy="21993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8" name="Google Shape;148;p19"/>
          <p:cNvSpPr/>
          <p:nvPr/>
        </p:nvSpPr>
        <p:spPr>
          <a:xfrm>
            <a:off x="8690450" y="230075"/>
            <a:ext cx="3621000" cy="21993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9" name="Google Shape;149;p19"/>
          <p:cNvSpPr/>
          <p:nvPr/>
        </p:nvSpPr>
        <p:spPr>
          <a:xfrm>
            <a:off x="12866200" y="230075"/>
            <a:ext cx="3621000" cy="21993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50" name="Google Shape;150;p19"/>
          <p:cNvSpPr/>
          <p:nvPr/>
        </p:nvSpPr>
        <p:spPr>
          <a:xfrm>
            <a:off x="8690450" y="3234525"/>
            <a:ext cx="3621000" cy="21993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51" name="Google Shape;151;p19"/>
          <p:cNvSpPr/>
          <p:nvPr/>
        </p:nvSpPr>
        <p:spPr>
          <a:xfrm>
            <a:off x="12866200" y="3234525"/>
            <a:ext cx="3621000" cy="21993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0"/>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Lab report / Series of pictures</a:t>
            </a:r>
            <a:endParaRPr sz="4800">
              <a:latin typeface="Lobster"/>
              <a:ea typeface="Lobster"/>
              <a:cs typeface="Lobster"/>
              <a:sym typeface="Lobster"/>
            </a:endParaRPr>
          </a:p>
        </p:txBody>
      </p:sp>
      <p:sp>
        <p:nvSpPr>
          <p:cNvPr id="157" name="Google Shape;157;p20"/>
          <p:cNvSpPr txBox="1">
            <a:spLocks noGrp="1"/>
          </p:cNvSpPr>
          <p:nvPr>
            <p:ph type="body" idx="1"/>
          </p:nvPr>
        </p:nvSpPr>
        <p:spPr>
          <a:xfrm>
            <a:off x="9754788" y="426310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Take pictures of your science lab, process, demonstration, etc. Insert those pictures on slides. Add text boxes with descriptions of what’s happening in each slide. Add the red numbered dots on top of each of your images so we know what order they go in. </a:t>
            </a:r>
            <a:endParaRPr/>
          </a:p>
        </p:txBody>
      </p:sp>
      <p:sp>
        <p:nvSpPr>
          <p:cNvPr id="158" name="Google Shape;158;p20"/>
          <p:cNvSpPr/>
          <p:nvPr/>
        </p:nvSpPr>
        <p:spPr>
          <a:xfrm>
            <a:off x="-6517850" y="205400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1</a:t>
            </a:r>
            <a:endParaRPr sz="3300">
              <a:solidFill>
                <a:srgbClr val="FFFFFF"/>
              </a:solidFill>
              <a:latin typeface="Anton"/>
              <a:ea typeface="Anton"/>
              <a:cs typeface="Anton"/>
              <a:sym typeface="Anton"/>
            </a:endParaRPr>
          </a:p>
        </p:txBody>
      </p:sp>
      <p:sp>
        <p:nvSpPr>
          <p:cNvPr id="159" name="Google Shape;159;p20"/>
          <p:cNvSpPr/>
          <p:nvPr/>
        </p:nvSpPr>
        <p:spPr>
          <a:xfrm>
            <a:off x="-6517850" y="3332925"/>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2</a:t>
            </a:r>
            <a:endParaRPr sz="3300">
              <a:solidFill>
                <a:srgbClr val="FFFFFF"/>
              </a:solidFill>
              <a:latin typeface="Anton"/>
              <a:ea typeface="Anton"/>
              <a:cs typeface="Anton"/>
              <a:sym typeface="Anton"/>
            </a:endParaRPr>
          </a:p>
        </p:txBody>
      </p:sp>
      <p:sp>
        <p:nvSpPr>
          <p:cNvPr id="160" name="Google Shape;160;p20"/>
          <p:cNvSpPr/>
          <p:nvPr/>
        </p:nvSpPr>
        <p:spPr>
          <a:xfrm>
            <a:off x="-6517850" y="477280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3</a:t>
            </a:r>
            <a:endParaRPr sz="3300">
              <a:solidFill>
                <a:srgbClr val="FFFFFF"/>
              </a:solidFill>
              <a:latin typeface="Anton"/>
              <a:ea typeface="Anton"/>
              <a:cs typeface="Anton"/>
              <a:sym typeface="Anton"/>
            </a:endParaRPr>
          </a:p>
        </p:txBody>
      </p:sp>
      <p:sp>
        <p:nvSpPr>
          <p:cNvPr id="161" name="Google Shape;161;p20"/>
          <p:cNvSpPr/>
          <p:nvPr/>
        </p:nvSpPr>
        <p:spPr>
          <a:xfrm>
            <a:off x="-6517850" y="6212675"/>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4</a:t>
            </a:r>
            <a:endParaRPr sz="3300">
              <a:solidFill>
                <a:srgbClr val="FFFFFF"/>
              </a:solidFill>
              <a:latin typeface="Anton"/>
              <a:ea typeface="Anton"/>
              <a:cs typeface="Anton"/>
              <a:sym typeface="Anton"/>
            </a:endParaRPr>
          </a:p>
        </p:txBody>
      </p:sp>
      <p:sp>
        <p:nvSpPr>
          <p:cNvPr id="162" name="Google Shape;162;p20"/>
          <p:cNvSpPr/>
          <p:nvPr/>
        </p:nvSpPr>
        <p:spPr>
          <a:xfrm>
            <a:off x="-6517850" y="765255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5</a:t>
            </a:r>
            <a:endParaRPr sz="3300">
              <a:solidFill>
                <a:srgbClr val="FFFFFF"/>
              </a:solidFill>
              <a:latin typeface="Anton"/>
              <a:ea typeface="Anton"/>
              <a:cs typeface="Anton"/>
              <a:sym typeface="Anton"/>
            </a:endParaRPr>
          </a:p>
        </p:txBody>
      </p:sp>
      <p:sp>
        <p:nvSpPr>
          <p:cNvPr id="163" name="Google Shape;163;p20"/>
          <p:cNvSpPr/>
          <p:nvPr/>
        </p:nvSpPr>
        <p:spPr>
          <a:xfrm>
            <a:off x="-4943875" y="205400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6</a:t>
            </a:r>
            <a:endParaRPr sz="3300">
              <a:solidFill>
                <a:srgbClr val="FFFFFF"/>
              </a:solidFill>
              <a:latin typeface="Anton"/>
              <a:ea typeface="Anton"/>
              <a:cs typeface="Anton"/>
              <a:sym typeface="Anton"/>
            </a:endParaRPr>
          </a:p>
        </p:txBody>
      </p:sp>
      <p:sp>
        <p:nvSpPr>
          <p:cNvPr id="164" name="Google Shape;164;p20"/>
          <p:cNvSpPr/>
          <p:nvPr/>
        </p:nvSpPr>
        <p:spPr>
          <a:xfrm>
            <a:off x="-4943875" y="3332925"/>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7</a:t>
            </a:r>
            <a:endParaRPr sz="3300">
              <a:solidFill>
                <a:srgbClr val="FFFFFF"/>
              </a:solidFill>
              <a:latin typeface="Anton"/>
              <a:ea typeface="Anton"/>
              <a:cs typeface="Anton"/>
              <a:sym typeface="Anton"/>
            </a:endParaRPr>
          </a:p>
        </p:txBody>
      </p:sp>
      <p:sp>
        <p:nvSpPr>
          <p:cNvPr id="165" name="Google Shape;165;p20"/>
          <p:cNvSpPr/>
          <p:nvPr/>
        </p:nvSpPr>
        <p:spPr>
          <a:xfrm>
            <a:off x="-4943875" y="477280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8</a:t>
            </a:r>
            <a:endParaRPr sz="3300">
              <a:solidFill>
                <a:srgbClr val="FFFFFF"/>
              </a:solidFill>
              <a:latin typeface="Anton"/>
              <a:ea typeface="Anton"/>
              <a:cs typeface="Anton"/>
              <a:sym typeface="Anton"/>
            </a:endParaRPr>
          </a:p>
        </p:txBody>
      </p:sp>
      <p:sp>
        <p:nvSpPr>
          <p:cNvPr id="166" name="Google Shape;166;p20"/>
          <p:cNvSpPr/>
          <p:nvPr/>
        </p:nvSpPr>
        <p:spPr>
          <a:xfrm>
            <a:off x="-4943875" y="6212675"/>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9</a:t>
            </a:r>
            <a:endParaRPr sz="3300">
              <a:solidFill>
                <a:srgbClr val="FFFFFF"/>
              </a:solidFill>
              <a:latin typeface="Anton"/>
              <a:ea typeface="Anton"/>
              <a:cs typeface="Anton"/>
              <a:sym typeface="Anton"/>
            </a:endParaRPr>
          </a:p>
        </p:txBody>
      </p:sp>
      <p:sp>
        <p:nvSpPr>
          <p:cNvPr id="167" name="Google Shape;167;p20"/>
          <p:cNvSpPr/>
          <p:nvPr/>
        </p:nvSpPr>
        <p:spPr>
          <a:xfrm>
            <a:off x="-4943875" y="765255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10</a:t>
            </a:r>
            <a:endParaRPr sz="3300">
              <a:solidFill>
                <a:srgbClr val="FFFFFF"/>
              </a:solidFill>
              <a:latin typeface="Anton"/>
              <a:ea typeface="Anton"/>
              <a:cs typeface="Anton"/>
              <a:sym typeface="Anton"/>
            </a:endParaRPr>
          </a:p>
        </p:txBody>
      </p:sp>
      <p:sp>
        <p:nvSpPr>
          <p:cNvPr id="168" name="Google Shape;168;p20"/>
          <p:cNvSpPr/>
          <p:nvPr/>
        </p:nvSpPr>
        <p:spPr>
          <a:xfrm>
            <a:off x="366975" y="1233800"/>
            <a:ext cx="7190700" cy="37953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0"/>
          <p:cNvSpPr/>
          <p:nvPr/>
        </p:nvSpPr>
        <p:spPr>
          <a:xfrm>
            <a:off x="366975" y="5650975"/>
            <a:ext cx="7190700" cy="37953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0"/>
          <p:cNvSpPr txBox="1"/>
          <p:nvPr/>
        </p:nvSpPr>
        <p:spPr>
          <a:xfrm>
            <a:off x="5579050" y="1410275"/>
            <a:ext cx="1824000" cy="348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Here is a text box where you can add your description of what’s happening in the image!</a:t>
            </a:r>
            <a:endParaRPr/>
          </a:p>
        </p:txBody>
      </p:sp>
      <p:sp>
        <p:nvSpPr>
          <p:cNvPr id="171" name="Google Shape;171;p20"/>
          <p:cNvSpPr txBox="1">
            <a:spLocks noGrp="1"/>
          </p:cNvSpPr>
          <p:nvPr>
            <p:ph type="body" idx="1"/>
          </p:nvPr>
        </p:nvSpPr>
        <p:spPr>
          <a:xfrm>
            <a:off x="1562399" y="2125550"/>
            <a:ext cx="23238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Insert your image here. To take a picture with your webcam, go to Insert &gt; Image &gt; Camera.</a:t>
            </a:r>
            <a:endParaRPr/>
          </a:p>
        </p:txBody>
      </p:sp>
      <p:sp>
        <p:nvSpPr>
          <p:cNvPr id="172" name="Google Shape;172;p20"/>
          <p:cNvSpPr txBox="1">
            <a:spLocks noGrp="1"/>
          </p:cNvSpPr>
          <p:nvPr>
            <p:ph type="body" idx="1"/>
          </p:nvPr>
        </p:nvSpPr>
        <p:spPr>
          <a:xfrm>
            <a:off x="4584799" y="6542725"/>
            <a:ext cx="23238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Insert your image here. To take a picture with your webcam, go to Insert &gt; Image &gt; Camera.</a:t>
            </a:r>
            <a:endParaRPr/>
          </a:p>
        </p:txBody>
      </p:sp>
      <p:sp>
        <p:nvSpPr>
          <p:cNvPr id="173" name="Google Shape;173;p20"/>
          <p:cNvSpPr txBox="1"/>
          <p:nvPr/>
        </p:nvSpPr>
        <p:spPr>
          <a:xfrm>
            <a:off x="501075" y="5805175"/>
            <a:ext cx="1824000" cy="34869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a:t>Here is a text box where you can add your description of what’s happening in the image!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7"/>
        <p:cNvGrpSpPr/>
        <p:nvPr/>
      </p:nvGrpSpPr>
      <p:grpSpPr>
        <a:xfrm>
          <a:off x="0" y="0"/>
          <a:ext cx="0" cy="0"/>
          <a:chOff x="0" y="0"/>
          <a:chExt cx="0" cy="0"/>
        </a:xfrm>
      </p:grpSpPr>
      <p:sp>
        <p:nvSpPr>
          <p:cNvPr id="178" name="Google Shape;178;p21"/>
          <p:cNvSpPr txBox="1">
            <a:spLocks noGrp="1"/>
          </p:cNvSpPr>
          <p:nvPr>
            <p:ph type="body" idx="1"/>
          </p:nvPr>
        </p:nvSpPr>
        <p:spPr>
          <a:xfrm>
            <a:off x="9754788" y="426310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Use the dots on the left side of this page to plot on the coordinate plane. Click on a dot and use Ctrl + D to duplicate it. Add lines with the line tool in the toolbar. Use the text box at the bottom to have students describe their work!</a:t>
            </a:r>
            <a:endParaRPr/>
          </a:p>
          <a:p>
            <a:pPr marL="0" lvl="0" indent="0" algn="l" rtl="0">
              <a:spcBef>
                <a:spcPts val="1600"/>
              </a:spcBef>
              <a:spcAft>
                <a:spcPts val="1600"/>
              </a:spcAft>
              <a:buNone/>
            </a:pPr>
            <a:r>
              <a:rPr lang="en"/>
              <a:t>Tip: If you click on a dot and the blue resizing squares get in the way, click off the dot and then click and drag.</a:t>
            </a:r>
            <a:endParaRPr/>
          </a:p>
        </p:txBody>
      </p:sp>
      <p:sp>
        <p:nvSpPr>
          <p:cNvPr id="179" name="Google Shape;179;p21"/>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Coordinate plane</a:t>
            </a:r>
            <a:endParaRPr sz="4800">
              <a:latin typeface="Lobster"/>
              <a:ea typeface="Lobster"/>
              <a:cs typeface="Lobster"/>
              <a:sym typeface="Lobster"/>
            </a:endParaRPr>
          </a:p>
        </p:txBody>
      </p:sp>
      <p:sp>
        <p:nvSpPr>
          <p:cNvPr id="180" name="Google Shape;180;p21"/>
          <p:cNvSpPr txBox="1">
            <a:spLocks noGrp="1"/>
          </p:cNvSpPr>
          <p:nvPr>
            <p:ph type="body" idx="1"/>
          </p:nvPr>
        </p:nvSpPr>
        <p:spPr>
          <a:xfrm>
            <a:off x="245811" y="8644950"/>
            <a:ext cx="7343100" cy="992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latin typeface="Avenir"/>
                <a:ea typeface="Avenir"/>
                <a:cs typeface="Avenir"/>
                <a:sym typeface="Avenir"/>
              </a:rPr>
              <a:t>Here’s a text box where you can describe -- in words -- what’s happening up on that coordinate plane above. Replace with your own words.</a:t>
            </a:r>
            <a:endParaRPr>
              <a:latin typeface="Avenir"/>
              <a:ea typeface="Avenir"/>
              <a:cs typeface="Avenir"/>
              <a:sym typeface="Avenir"/>
            </a:endParaRPr>
          </a:p>
        </p:txBody>
      </p:sp>
      <p:grpSp>
        <p:nvGrpSpPr>
          <p:cNvPr id="181" name="Google Shape;181;p21"/>
          <p:cNvGrpSpPr/>
          <p:nvPr/>
        </p:nvGrpSpPr>
        <p:grpSpPr>
          <a:xfrm>
            <a:off x="-4469800" y="3321075"/>
            <a:ext cx="324000" cy="315900"/>
            <a:chOff x="-2400300" y="3581400"/>
            <a:chExt cx="324000" cy="315900"/>
          </a:xfrm>
        </p:grpSpPr>
        <p:sp>
          <p:nvSpPr>
            <p:cNvPr id="182" name="Google Shape;182;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21"/>
          <p:cNvGrpSpPr/>
          <p:nvPr/>
        </p:nvGrpSpPr>
        <p:grpSpPr>
          <a:xfrm>
            <a:off x="-2494450" y="3321075"/>
            <a:ext cx="324000" cy="315900"/>
            <a:chOff x="-2400300" y="3581400"/>
            <a:chExt cx="324000" cy="315900"/>
          </a:xfrm>
        </p:grpSpPr>
        <p:sp>
          <p:nvSpPr>
            <p:cNvPr id="185" name="Google Shape;185;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 name="Google Shape;187;p21"/>
          <p:cNvGrpSpPr/>
          <p:nvPr/>
        </p:nvGrpSpPr>
        <p:grpSpPr>
          <a:xfrm>
            <a:off x="-2494450" y="3947200"/>
            <a:ext cx="324000" cy="315900"/>
            <a:chOff x="-2400300" y="3581400"/>
            <a:chExt cx="324000" cy="315900"/>
          </a:xfrm>
        </p:grpSpPr>
        <p:sp>
          <p:nvSpPr>
            <p:cNvPr id="188" name="Google Shape;188;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 name="Google Shape;190;p21"/>
          <p:cNvGrpSpPr/>
          <p:nvPr/>
        </p:nvGrpSpPr>
        <p:grpSpPr>
          <a:xfrm>
            <a:off x="-2494450" y="2694950"/>
            <a:ext cx="324000" cy="315900"/>
            <a:chOff x="-2400300" y="3581400"/>
            <a:chExt cx="324000" cy="315900"/>
          </a:xfrm>
        </p:grpSpPr>
        <p:sp>
          <p:nvSpPr>
            <p:cNvPr id="191" name="Google Shape;191;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 name="Google Shape;193;p21"/>
          <p:cNvGrpSpPr/>
          <p:nvPr/>
        </p:nvGrpSpPr>
        <p:grpSpPr>
          <a:xfrm>
            <a:off x="-3152900" y="3321075"/>
            <a:ext cx="324000" cy="315900"/>
            <a:chOff x="-2400300" y="3581400"/>
            <a:chExt cx="324000" cy="315900"/>
          </a:xfrm>
        </p:grpSpPr>
        <p:sp>
          <p:nvSpPr>
            <p:cNvPr id="194" name="Google Shape;194;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 name="Google Shape;196;p21"/>
          <p:cNvGrpSpPr/>
          <p:nvPr/>
        </p:nvGrpSpPr>
        <p:grpSpPr>
          <a:xfrm>
            <a:off x="-3152900" y="3947200"/>
            <a:ext cx="324000" cy="315900"/>
            <a:chOff x="-2400300" y="3581400"/>
            <a:chExt cx="324000" cy="315900"/>
          </a:xfrm>
        </p:grpSpPr>
        <p:sp>
          <p:nvSpPr>
            <p:cNvPr id="197" name="Google Shape;197;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9" name="Google Shape;199;p21"/>
          <p:cNvGrpSpPr/>
          <p:nvPr/>
        </p:nvGrpSpPr>
        <p:grpSpPr>
          <a:xfrm>
            <a:off x="-3152900" y="2694950"/>
            <a:ext cx="324000" cy="315900"/>
            <a:chOff x="-2400300" y="3581400"/>
            <a:chExt cx="324000" cy="315900"/>
          </a:xfrm>
        </p:grpSpPr>
        <p:sp>
          <p:nvSpPr>
            <p:cNvPr id="200" name="Google Shape;200;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 name="Google Shape;202;p21"/>
          <p:cNvGrpSpPr/>
          <p:nvPr/>
        </p:nvGrpSpPr>
        <p:grpSpPr>
          <a:xfrm>
            <a:off x="-3811350" y="3321075"/>
            <a:ext cx="324000" cy="315900"/>
            <a:chOff x="-2400300" y="3581400"/>
            <a:chExt cx="324000" cy="315900"/>
          </a:xfrm>
        </p:grpSpPr>
        <p:sp>
          <p:nvSpPr>
            <p:cNvPr id="203" name="Google Shape;203;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5" name="Google Shape;205;p21"/>
          <p:cNvGrpSpPr/>
          <p:nvPr/>
        </p:nvGrpSpPr>
        <p:grpSpPr>
          <a:xfrm>
            <a:off x="-3811350" y="3947200"/>
            <a:ext cx="324000" cy="315900"/>
            <a:chOff x="-2400300" y="3581400"/>
            <a:chExt cx="324000" cy="315900"/>
          </a:xfrm>
        </p:grpSpPr>
        <p:sp>
          <p:nvSpPr>
            <p:cNvPr id="206" name="Google Shape;206;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21"/>
          <p:cNvGrpSpPr/>
          <p:nvPr/>
        </p:nvGrpSpPr>
        <p:grpSpPr>
          <a:xfrm>
            <a:off x="-3811350" y="2694950"/>
            <a:ext cx="324000" cy="315900"/>
            <a:chOff x="-2400300" y="3581400"/>
            <a:chExt cx="324000" cy="315900"/>
          </a:xfrm>
        </p:grpSpPr>
        <p:sp>
          <p:nvSpPr>
            <p:cNvPr id="209" name="Google Shape;209;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1" name="Google Shape;211;p21"/>
          <p:cNvGrpSpPr/>
          <p:nvPr/>
        </p:nvGrpSpPr>
        <p:grpSpPr>
          <a:xfrm>
            <a:off x="-4469800" y="3947200"/>
            <a:ext cx="324000" cy="315900"/>
            <a:chOff x="-2400300" y="3581400"/>
            <a:chExt cx="324000" cy="315900"/>
          </a:xfrm>
        </p:grpSpPr>
        <p:sp>
          <p:nvSpPr>
            <p:cNvPr id="212" name="Google Shape;212;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21"/>
          <p:cNvGrpSpPr/>
          <p:nvPr/>
        </p:nvGrpSpPr>
        <p:grpSpPr>
          <a:xfrm>
            <a:off x="-4469800" y="2694950"/>
            <a:ext cx="324000" cy="315900"/>
            <a:chOff x="-2400300" y="3581400"/>
            <a:chExt cx="324000" cy="315900"/>
          </a:xfrm>
        </p:grpSpPr>
        <p:sp>
          <p:nvSpPr>
            <p:cNvPr id="215" name="Google Shape;215;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0"/>
        <p:cNvGrpSpPr/>
        <p:nvPr/>
      </p:nvGrpSpPr>
      <p:grpSpPr>
        <a:xfrm>
          <a:off x="0" y="0"/>
          <a:ext cx="0" cy="0"/>
          <a:chOff x="0" y="0"/>
          <a:chExt cx="0" cy="0"/>
        </a:xfrm>
      </p:grpSpPr>
      <p:sp>
        <p:nvSpPr>
          <p:cNvPr id="221" name="Google Shape;221;p22"/>
          <p:cNvSpPr txBox="1">
            <a:spLocks noGrp="1"/>
          </p:cNvSpPr>
          <p:nvPr>
            <p:ph type="body" idx="1"/>
          </p:nvPr>
        </p:nvSpPr>
        <p:spPr>
          <a:xfrm>
            <a:off x="9496463" y="2563425"/>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Give students a prompt that they can react to. It could be an opinion question. It could be how a character would react. It could be a value judgment. Drag the green dot on the Likert scale. Then, have students explain their thinking in the text box below.</a:t>
            </a:r>
            <a:endParaRPr/>
          </a:p>
        </p:txBody>
      </p:sp>
      <p:sp>
        <p:nvSpPr>
          <p:cNvPr id="222" name="Google Shape;222;p22"/>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Likert scale</a:t>
            </a:r>
            <a:endParaRPr sz="4800">
              <a:latin typeface="Lobster"/>
              <a:ea typeface="Lobster"/>
              <a:cs typeface="Lobster"/>
              <a:sym typeface="Lobster"/>
            </a:endParaRPr>
          </a:p>
        </p:txBody>
      </p:sp>
      <p:sp>
        <p:nvSpPr>
          <p:cNvPr id="223" name="Google Shape;223;p22"/>
          <p:cNvSpPr txBox="1">
            <a:spLocks noGrp="1"/>
          </p:cNvSpPr>
          <p:nvPr>
            <p:ph type="body" idx="1"/>
          </p:nvPr>
        </p:nvSpPr>
        <p:spPr>
          <a:xfrm>
            <a:off x="214650" y="4198075"/>
            <a:ext cx="7343100" cy="5533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latin typeface="Avenir"/>
                <a:ea typeface="Avenir"/>
                <a:cs typeface="Avenir"/>
                <a:sym typeface="Avenir"/>
              </a:rPr>
              <a:t>Here’s a text box where you can describe -- in words -- what’s happening up on that coordinate plane above. Replace with your own words.</a:t>
            </a:r>
            <a:endParaRPr>
              <a:latin typeface="Avenir"/>
              <a:ea typeface="Avenir"/>
              <a:cs typeface="Avenir"/>
              <a:sym typeface="Avenir"/>
            </a:endParaRPr>
          </a:p>
        </p:txBody>
      </p:sp>
      <p:sp>
        <p:nvSpPr>
          <p:cNvPr id="224" name="Google Shape;224;p22"/>
          <p:cNvSpPr/>
          <p:nvPr/>
        </p:nvSpPr>
        <p:spPr>
          <a:xfrm>
            <a:off x="-2646950" y="2405075"/>
            <a:ext cx="614100" cy="614100"/>
          </a:xfrm>
          <a:prstGeom prst="ellipse">
            <a:avLst/>
          </a:prstGeom>
          <a:solidFill>
            <a:srgbClr val="387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1507</Words>
  <Application>Microsoft Office PowerPoint</Application>
  <PresentationFormat>Custom</PresentationFormat>
  <Paragraphs>130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Anton</vt:lpstr>
      <vt:lpstr>Francois One</vt:lpstr>
      <vt:lpstr>Lobster</vt:lpstr>
      <vt:lpstr>Arial</vt:lpstr>
      <vt:lpstr>Avenir</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Matt Miller</cp:lastModifiedBy>
  <cp:revision>1</cp:revision>
  <dcterms:modified xsi:type="dcterms:W3CDTF">2020-05-08T19:01:48Z</dcterms:modified>
</cp:coreProperties>
</file>